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82" r:id="rId3"/>
    <p:sldId id="285" r:id="rId4"/>
    <p:sldId id="286" r:id="rId5"/>
    <p:sldId id="295" r:id="rId6"/>
    <p:sldId id="258" r:id="rId7"/>
    <p:sldId id="292" r:id="rId8"/>
    <p:sldId id="283" r:id="rId9"/>
    <p:sldId id="261" r:id="rId10"/>
    <p:sldId id="287" r:id="rId11"/>
    <p:sldId id="257" r:id="rId12"/>
    <p:sldId id="260" r:id="rId13"/>
    <p:sldId id="293" r:id="rId14"/>
    <p:sldId id="263" r:id="rId15"/>
    <p:sldId id="289" r:id="rId16"/>
    <p:sldId id="262" r:id="rId17"/>
    <p:sldId id="296" r:id="rId18"/>
    <p:sldId id="290" r:id="rId19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200B2AC-36FA-41BA-92E9-D53ECF9CCBAA}">
          <p14:sldIdLst>
            <p14:sldId id="256"/>
            <p14:sldId id="282"/>
            <p14:sldId id="285"/>
            <p14:sldId id="286"/>
            <p14:sldId id="295"/>
            <p14:sldId id="258"/>
            <p14:sldId id="292"/>
            <p14:sldId id="283"/>
            <p14:sldId id="261"/>
            <p14:sldId id="287"/>
            <p14:sldId id="257"/>
            <p14:sldId id="260"/>
            <p14:sldId id="293"/>
            <p14:sldId id="263"/>
            <p14:sldId id="289"/>
            <p14:sldId id="262"/>
            <p14:sldId id="296"/>
            <p14:sldId id="290"/>
          </p14:sldIdLst>
        </p14:section>
        <p14:section name="Untitled Section" id="{067A6D31-29DE-4435-A9D2-3AE9BA3D2F5F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84"/>
      </p:cViewPr>
      <p:guideLst>
        <p:guide orient="horz" pos="3133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946E-B8D9-493B-B130-94C0FC421EFF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ADDFA-6868-4C4F-B1F7-0D48CDDC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33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www.youtube.com/watch?v=MpYlimCo8LQ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77200" cy="1470025"/>
          </a:xfrm>
        </p:spPr>
        <p:txBody>
          <a:bodyPr>
            <a:noAutofit/>
          </a:bodyPr>
          <a:lstStyle/>
          <a:p>
            <a:r>
              <a:rPr lang="mn-MN" sz="4000" b="1" dirty="0" smtClean="0">
                <a:latin typeface="Arial" pitchFamily="34" charset="0"/>
                <a:cs typeface="Arial" pitchFamily="34" charset="0"/>
              </a:rPr>
              <a:t>Эх, нярайн тусламж, үйлчилгээний аюулгүй байдал</a:t>
            </a:r>
            <a:br>
              <a:rPr lang="mn-MN" sz="4000" b="1" dirty="0" smtClean="0">
                <a:latin typeface="Arial" pitchFamily="34" charset="0"/>
                <a:cs typeface="Arial" pitchFamily="34" charset="0"/>
              </a:rPr>
            </a:br>
            <a:r>
              <a:rPr lang="mn-MN" sz="4000" b="1" dirty="0" smtClean="0">
                <a:latin typeface="Arial" pitchFamily="34" charset="0"/>
                <a:cs typeface="Arial" pitchFamily="34" charset="0"/>
              </a:rPr>
              <a:t>ДЭМБ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mn-MN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Эсэн мэнд, хүндэтгэлтэй амаржихуйн төлөө шаргуу ажиллацгаая</a:t>
            </a:r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!</a:t>
            </a:r>
            <a:endParaRPr lang="mn-MN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endParaRPr lang="mn-MN" dirty="0" smtClean="0">
              <a:latin typeface="Arial" pitchFamily="34" charset="0"/>
              <a:cs typeface="Arial" pitchFamily="34" charset="0"/>
            </a:endParaRPr>
          </a:p>
          <a:p>
            <a:r>
              <a:rPr lang="mn-MN" dirty="0" smtClean="0">
                <a:latin typeface="Arial" pitchFamily="34" charset="0"/>
                <a:cs typeface="Arial" pitchFamily="34" charset="0"/>
              </a:rPr>
              <a:t>ЭМХТ, МИАлба 2021.10.14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36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Autofit/>
          </a:bodyPr>
          <a:lstStyle/>
          <a:p>
            <a:pPr marL="0" indent="0"/>
            <a:r>
              <a:rPr lang="mn-MN" sz="3600" b="1" dirty="0" smtClean="0">
                <a:latin typeface="Arial" pitchFamily="34" charset="0"/>
                <a:cs typeface="Arial" pitchFamily="34" charset="0"/>
              </a:rPr>
              <a:t>Эх, нярайн </a:t>
            </a:r>
            <a:r>
              <a:rPr lang="mn-MN" sz="3600" b="1" dirty="0">
                <a:latin typeface="Arial" pitchFamily="34" charset="0"/>
                <a:cs typeface="Arial" pitchFamily="34" charset="0"/>
              </a:rPr>
              <a:t>аюулгүй </a:t>
            </a:r>
            <a:r>
              <a:rPr lang="mn-MN" sz="3600" b="1" dirty="0" smtClean="0">
                <a:latin typeface="Arial" pitchFamily="34" charset="0"/>
                <a:cs typeface="Arial" pitchFamily="34" charset="0"/>
              </a:rPr>
              <a:t>тусламжийн /2021-2022/ зорилтууд</a:t>
            </a:r>
            <a:endParaRPr lang="mn-M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62500" lnSpcReduction="20000"/>
          </a:bodyPr>
          <a:lstStyle/>
          <a:p>
            <a:r>
              <a:rPr lang="mn-MN" sz="4500" dirty="0" smtClean="0">
                <a:latin typeface="Arial" pitchFamily="34" charset="0"/>
                <a:cs typeface="Arial" pitchFamily="34" charset="0"/>
              </a:rPr>
              <a:t>Төрөлтийн үед </a:t>
            </a:r>
            <a:r>
              <a:rPr lang="mn-MN" sz="4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ОНЦЫН ШААРДЛАГАГҮЙ , ЭРСДЭЛ ҮҮСГЭХ МАГАДЛАЛТАЙ </a:t>
            </a:r>
            <a:r>
              <a:rPr lang="mn-MN" sz="4500" dirty="0" smtClean="0">
                <a:latin typeface="Arial" pitchFamily="34" charset="0"/>
                <a:cs typeface="Arial" pitchFamily="34" charset="0"/>
              </a:rPr>
              <a:t>үйлчилгээг багасгах</a:t>
            </a:r>
          </a:p>
          <a:p>
            <a:r>
              <a:rPr lang="mn-MN" sz="4500" dirty="0" smtClean="0">
                <a:latin typeface="Arial" pitchFamily="34" charset="0"/>
                <a:cs typeface="Arial" pitchFamily="34" charset="0"/>
              </a:rPr>
              <a:t>Эх, нярайн тусламж, үйлчилгээ үзүүлэх эмнэлгийн мэргэжилтний </a:t>
            </a:r>
            <a:r>
              <a:rPr lang="mn-MN" sz="45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ЧАДАВХИЙГ НЭМЭГДҮҮЛЭХ</a:t>
            </a:r>
            <a:r>
              <a:rPr lang="mn-MN" sz="4500" dirty="0" smtClean="0">
                <a:latin typeface="Arial" pitchFamily="34" charset="0"/>
                <a:cs typeface="Arial" pitchFamily="34" charset="0"/>
              </a:rPr>
              <a:t>, тэднийг ДЭМЖИХ</a:t>
            </a:r>
          </a:p>
          <a:p>
            <a:r>
              <a:rPr lang="mn-MN" sz="45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ХҮНДЭТГЭЛТЭЙ</a:t>
            </a:r>
            <a:r>
              <a:rPr lang="mn-MN" sz="4500" dirty="0" smtClean="0">
                <a:latin typeface="Arial" pitchFamily="34" charset="0"/>
                <a:cs typeface="Arial" pitchFamily="34" charset="0"/>
              </a:rPr>
              <a:t>  амаржихуйг дэмжих</a:t>
            </a:r>
          </a:p>
          <a:p>
            <a:r>
              <a:rPr lang="mn-MN" sz="4500" dirty="0" smtClean="0">
                <a:latin typeface="Arial" pitchFamily="34" charset="0"/>
                <a:cs typeface="Arial" pitchFamily="34" charset="0"/>
              </a:rPr>
              <a:t>Төрөх үеийн аюулгүй ЭМЭН эмчилгээ, ЦУС ЮҮЛЭЛТИЙГ сайжруулах</a:t>
            </a:r>
          </a:p>
          <a:p>
            <a:r>
              <a:rPr lang="mn-MN" sz="4500" dirty="0" smtClean="0">
                <a:latin typeface="Arial" pitchFamily="34" charset="0"/>
                <a:cs typeface="Arial" pitchFamily="34" charset="0"/>
              </a:rPr>
              <a:t>Төрөх үед үүссэн ТОХИОЛДЛЫГ бүртгэж, үнэлгээ, дүгнэлт өгч алдаанаасаа </a:t>
            </a:r>
            <a:r>
              <a:rPr lang="mn-MN" sz="45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СУРАЛЦАХ</a:t>
            </a:r>
          </a:p>
          <a:p>
            <a:endParaRPr lang="mn-MN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615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mn-MN" b="1" dirty="0">
                <a:latin typeface="Arial" pitchFamily="34" charset="0"/>
                <a:cs typeface="Arial" pitchFamily="34" charset="0"/>
              </a:rPr>
              <a:t>Нярайн </a:t>
            </a:r>
            <a:r>
              <a:rPr lang="mn-MN" b="1" dirty="0" smtClean="0">
                <a:latin typeface="Arial" pitchFamily="34" charset="0"/>
                <a:cs typeface="Arial" pitchFamily="34" charset="0"/>
              </a:rPr>
              <a:t>ТҮ-ний чанарт  </a:t>
            </a:r>
            <a:r>
              <a:rPr lang="mn-MN" b="1" dirty="0">
                <a:latin typeface="Arial" pitchFamily="34" charset="0"/>
                <a:cs typeface="Arial" pitchFamily="34" charset="0"/>
              </a:rPr>
              <a:t>ихээр нөлөөлдөг арга хэмжээнүүд:</a:t>
            </a:r>
            <a:r>
              <a:rPr lang="mn-MN" sz="2800" b="1" dirty="0">
                <a:latin typeface="Arial" pitchFamily="34" charset="0"/>
                <a:cs typeface="Arial" pitchFamily="34" charset="0"/>
              </a:rPr>
              <a:t/>
            </a:r>
            <a:br>
              <a:rPr lang="mn-MN" sz="2800" b="1" dirty="0">
                <a:latin typeface="Arial" pitchFamily="34" charset="0"/>
                <a:cs typeface="Arial" pitchFamily="34" charset="0"/>
              </a:rPr>
            </a:b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mn-MN" dirty="0" smtClean="0">
                <a:latin typeface="Arial" pitchFamily="34" charset="0"/>
                <a:cs typeface="Arial" pitchFamily="34" charset="0"/>
              </a:rPr>
              <a:t>Эх</a:t>
            </a:r>
            <a:r>
              <a:rPr lang="mn-MN" dirty="0">
                <a:latin typeface="Arial" pitchFamily="34" charset="0"/>
                <a:cs typeface="Arial" pitchFamily="34" charset="0"/>
              </a:rPr>
              <a:t>, нярай 2-ыг салгахгүй, </a:t>
            </a:r>
            <a:r>
              <a:rPr lang="mn-MN" b="1" dirty="0" smtClean="0">
                <a:latin typeface="Arial" pitchFamily="34" charset="0"/>
                <a:cs typeface="Arial" pitchFamily="34" charset="0"/>
              </a:rPr>
              <a:t>ХАМТ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 байлгах</a:t>
            </a:r>
          </a:p>
          <a:p>
            <a:r>
              <a:rPr lang="mn-MN" dirty="0" smtClean="0">
                <a:latin typeface="Arial" pitchFamily="34" charset="0"/>
                <a:cs typeface="Arial" pitchFamily="34" charset="0"/>
              </a:rPr>
              <a:t>ХӨХӨӨР хооллолтыг сурталчлах</a:t>
            </a:r>
          </a:p>
          <a:p>
            <a:r>
              <a:rPr lang="mn-MN" dirty="0" smtClean="0">
                <a:latin typeface="Arial" pitchFamily="34" charset="0"/>
                <a:cs typeface="Arial" pitchFamily="34" charset="0"/>
              </a:rPr>
              <a:t>Амилуулах </a:t>
            </a:r>
            <a:r>
              <a:rPr lang="mn-MN" dirty="0">
                <a:latin typeface="Arial" pitchFamily="34" charset="0"/>
                <a:cs typeface="Arial" pitchFamily="34" charset="0"/>
              </a:rPr>
              <a:t>суурь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тусламж</a:t>
            </a:r>
          </a:p>
          <a:p>
            <a:r>
              <a:rPr lang="mn-MN" dirty="0" smtClean="0">
                <a:latin typeface="Arial" pitchFamily="34" charset="0"/>
                <a:cs typeface="Arial" pitchFamily="34" charset="0"/>
              </a:rPr>
              <a:t>Халдварын </a:t>
            </a:r>
            <a:r>
              <a:rPr lang="mn-MN" dirty="0">
                <a:latin typeface="Arial" pitchFamily="34" charset="0"/>
                <a:cs typeface="Arial" pitchFamily="34" charset="0"/>
              </a:rPr>
              <a:t>сэргийлэлт ба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хяналт</a:t>
            </a:r>
          </a:p>
          <a:p>
            <a:r>
              <a:rPr lang="mn-MN" dirty="0" smtClean="0">
                <a:latin typeface="Arial" pitchFamily="34" charset="0"/>
                <a:cs typeface="Arial" pitchFamily="34" charset="0"/>
              </a:rPr>
              <a:t>Хоол,тэжээл</a:t>
            </a:r>
          </a:p>
          <a:p>
            <a:r>
              <a:rPr lang="mn-MN" dirty="0" smtClean="0">
                <a:latin typeface="Arial" pitchFamily="34" charset="0"/>
                <a:cs typeface="Arial" pitchFamily="34" charset="0"/>
              </a:rPr>
              <a:t>Тав </a:t>
            </a:r>
            <a:r>
              <a:rPr lang="mn-MN" dirty="0">
                <a:latin typeface="Arial" pitchFamily="34" charset="0"/>
                <a:cs typeface="Arial" pitchFamily="34" charset="0"/>
              </a:rPr>
              <a:t>тухтай байдал, анхаарал халамж </a:t>
            </a:r>
            <a:endParaRPr lang="mn-MN" dirty="0" smtClean="0">
              <a:latin typeface="Arial" pitchFamily="34" charset="0"/>
              <a:cs typeface="Arial" pitchFamily="34" charset="0"/>
            </a:endParaRPr>
          </a:p>
          <a:p>
            <a:r>
              <a:rPr lang="mn-MN" dirty="0">
                <a:latin typeface="Arial" pitchFamily="34" charset="0"/>
                <a:cs typeface="Arial" pitchFamily="34" charset="0"/>
              </a:rPr>
              <a:t>Т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усламж</a:t>
            </a:r>
            <a:r>
              <a:rPr lang="mn-MN" dirty="0">
                <a:latin typeface="Arial" pitchFamily="34" charset="0"/>
                <a:cs typeface="Arial" pitchFamily="34" charset="0"/>
              </a:rPr>
              <a:t>, үйлчилгээний аюулгүй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байдал</a:t>
            </a:r>
          </a:p>
          <a:p>
            <a:r>
              <a:rPr lang="mn-MN" dirty="0" smtClean="0">
                <a:latin typeface="Arial" pitchFamily="34" charset="0"/>
                <a:cs typeface="Arial" pitchFamily="34" charset="0"/>
              </a:rPr>
              <a:t>Хамтын </a:t>
            </a:r>
            <a:r>
              <a:rPr lang="mn-MN" dirty="0">
                <a:latin typeface="Arial" pitchFamily="34" charset="0"/>
                <a:cs typeface="Arial" pitchFamily="34" charset="0"/>
              </a:rPr>
              <a:t>ажиллагаа/хувийн эмнэлэг/</a:t>
            </a: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178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n-MN" sz="4000" dirty="0">
                <a:latin typeface="Arial" pitchFamily="34" charset="0"/>
                <a:cs typeface="Arial" pitchFamily="34" charset="0"/>
              </a:rPr>
              <a:t>Хүндэтгэлтэй амаржихуйн нь </a:t>
            </a:r>
            <a:r>
              <a:rPr lang="mn-MN" sz="4000" dirty="0" smtClean="0">
                <a:latin typeface="Arial" pitchFamily="34" charset="0"/>
                <a:cs typeface="Arial" pitchFamily="34" charset="0"/>
              </a:rPr>
              <a:t>ТҮ-ний чанарын </a:t>
            </a:r>
            <a:r>
              <a:rPr lang="mn-MN" sz="4000" dirty="0">
                <a:latin typeface="Arial" pitchFamily="34" charset="0"/>
                <a:cs typeface="Arial" pitchFamily="34" charset="0"/>
              </a:rPr>
              <a:t>үзүүлэлт мөн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029200"/>
          </a:xfrm>
        </p:spPr>
        <p:txBody>
          <a:bodyPr>
            <a:normAutofit fontScale="70000" lnSpcReduction="20000"/>
          </a:bodyPr>
          <a:lstStyle/>
          <a:p>
            <a:endParaRPr lang="mn-MN" sz="2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mn-MN" sz="4000" dirty="0">
                <a:latin typeface="Arial" pitchFamily="34" charset="0"/>
                <a:cs typeface="Arial" pitchFamily="34" charset="0"/>
              </a:rPr>
              <a:t>Эхчүүд нь хувь хүний үүднээс өөр өөрсдийн онцлог бүхий хүлээлт, </a:t>
            </a:r>
            <a:r>
              <a:rPr lang="mn-MN" sz="4000" dirty="0" smtClean="0">
                <a:latin typeface="Arial" pitchFamily="34" charset="0"/>
                <a:cs typeface="Arial" pitchFamily="34" charset="0"/>
              </a:rPr>
              <a:t>хэрэгцээтэй</a:t>
            </a:r>
          </a:p>
          <a:p>
            <a:pPr algn="just"/>
            <a:r>
              <a:rPr lang="mn-MN" sz="4000" dirty="0">
                <a:latin typeface="Arial" pitchFamily="34" charset="0"/>
                <a:cs typeface="Arial" pitchFamily="34" charset="0"/>
              </a:rPr>
              <a:t>Амаржих үед /ДЭМБ судалгаа, 2000 эх/, 32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%</a:t>
            </a:r>
            <a:r>
              <a:rPr lang="mn-MN" sz="4000" dirty="0">
                <a:latin typeface="Arial" pitchFamily="34" charset="0"/>
                <a:cs typeface="Arial" pitchFamily="34" charset="0"/>
              </a:rPr>
              <a:t>- амаар доромжлуулсан,  хүчирхийлэлд өртсөн, я –яа залуу, боловсрол доогуур эхчүүд 2 дахин илүүгээр биеийн хүчирхийлэлд өртсөн, өөрт нь хэлэлгүйгээр кесар хагалгааны асуудлыг шийдсэн байна</a:t>
            </a:r>
          </a:p>
          <a:p>
            <a:pPr algn="just"/>
            <a:r>
              <a:rPr lang="mn-MN" sz="4000" dirty="0" smtClean="0">
                <a:latin typeface="Arial" pitchFamily="34" charset="0"/>
                <a:cs typeface="Arial" pitchFamily="34" charset="0"/>
              </a:rPr>
              <a:t>Дэлхийн өнцөг </a:t>
            </a:r>
            <a:r>
              <a:rPr lang="mn-MN" sz="4000" dirty="0">
                <a:latin typeface="Arial" pitchFamily="34" charset="0"/>
                <a:cs typeface="Arial" pitchFamily="34" charset="0"/>
              </a:rPr>
              <a:t>булан бүрт эмэгтэйчүүд </a:t>
            </a:r>
            <a:r>
              <a:rPr lang="mn-MN" sz="4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ХҮНДЭТГЭЛТЭЙ  </a:t>
            </a:r>
            <a:r>
              <a:rPr lang="mn-MN" sz="4000" dirty="0" smtClean="0">
                <a:latin typeface="Arial" pitchFamily="34" charset="0"/>
                <a:cs typeface="Arial" pitchFamily="34" charset="0"/>
              </a:rPr>
              <a:t>тусламж авахыг хүсч байна /харьцаа хандлага, инээмсэглэл, нээлттэй </a:t>
            </a:r>
            <a:r>
              <a:rPr lang="mn-MN" sz="4000" dirty="0">
                <a:latin typeface="Arial" pitchFamily="34" charset="0"/>
                <a:cs typeface="Arial" pitchFamily="34" charset="0"/>
              </a:rPr>
              <a:t>байдал, энэрэнгүй сэтгэл, хэлснийг нь сонсдог, ач холбогдол </a:t>
            </a:r>
            <a:r>
              <a:rPr lang="mn-MN" sz="4000" dirty="0" smtClean="0">
                <a:latin typeface="Arial" pitchFamily="34" charset="0"/>
                <a:cs typeface="Arial" pitchFamily="34" charset="0"/>
              </a:rPr>
              <a:t>өгдөг/</a:t>
            </a:r>
          </a:p>
          <a:p>
            <a:endParaRPr lang="mn-MN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909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n-MN" sz="4000" dirty="0">
                <a:latin typeface="Arial" pitchFamily="34" charset="0"/>
                <a:cs typeface="Arial" pitchFamily="34" charset="0"/>
              </a:rPr>
              <a:t>Хүндэтгэлтэй амаржихуйн нь </a:t>
            </a:r>
            <a:r>
              <a:rPr lang="mn-MN" sz="4000" dirty="0" smtClean="0">
                <a:latin typeface="Arial" pitchFamily="34" charset="0"/>
                <a:cs typeface="Arial" pitchFamily="34" charset="0"/>
              </a:rPr>
              <a:t>ТҮ-ний чанарын </a:t>
            </a:r>
            <a:r>
              <a:rPr lang="mn-MN" sz="4000" dirty="0">
                <a:latin typeface="Arial" pitchFamily="34" charset="0"/>
                <a:cs typeface="Arial" pitchFamily="34" charset="0"/>
              </a:rPr>
              <a:t>үзүүлэлт мөн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800600"/>
          </a:xfrm>
        </p:spPr>
        <p:txBody>
          <a:bodyPr>
            <a:normAutofit/>
          </a:bodyPr>
          <a:lstStyle/>
          <a:p>
            <a:r>
              <a:rPr lang="mn-MN" sz="2800" dirty="0">
                <a:latin typeface="Arial" pitchFamily="34" charset="0"/>
                <a:cs typeface="Arial" pitchFamily="34" charset="0"/>
              </a:rPr>
              <a:t>Эхчүүдийн сэтгэл ханамж, төрөлтийн талаарх сэтгэгдлийг </a:t>
            </a:r>
            <a:r>
              <a:rPr lang="mn-MN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сонсох нь </a:t>
            </a:r>
            <a:r>
              <a:rPr lang="mn-MN" sz="2800" b="1" dirty="0">
                <a:latin typeface="Arial" pitchFamily="34" charset="0"/>
                <a:cs typeface="Arial" pitchFamily="34" charset="0"/>
              </a:rPr>
              <a:t>ХҮНИЙ ЭРХ</a:t>
            </a:r>
            <a:r>
              <a:rPr lang="mn-MN" sz="2800" dirty="0">
                <a:latin typeface="Arial" pitchFamily="34" charset="0"/>
                <a:cs typeface="Arial" pitchFamily="34" charset="0"/>
              </a:rPr>
              <a:t>ийг хангах, хүндэтгэлтэй тусламж, үйлчилгээ үзүүлэх эхний алхам юм.</a:t>
            </a:r>
          </a:p>
          <a:p>
            <a:r>
              <a:rPr lang="mn-MN" sz="2800" dirty="0" smtClean="0">
                <a:latin typeface="Arial" pitchFamily="34" charset="0"/>
                <a:cs typeface="Arial" pitchFamily="34" charset="0"/>
              </a:rPr>
              <a:t>Эхчүүдэд үзүүлэх тү-ний чанарыг сайжруулахад </a:t>
            </a:r>
            <a:r>
              <a:rPr lang="mn-MN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ӨӨРСДИЙГ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 нь оролцуулах, </a:t>
            </a:r>
            <a:r>
              <a:rPr lang="mn-MN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хамтарч ажиллах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зорилгоор нээлттэй ярих нөхцөл, боломжийг бий болгож, тэднийг </a:t>
            </a:r>
            <a:r>
              <a:rPr lang="mn-MN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сонсох</a:t>
            </a:r>
          </a:p>
          <a:p>
            <a:endParaRPr lang="mn-MN" sz="4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644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n-MN" sz="4000" dirty="0">
                <a:latin typeface="Arial" pitchFamily="34" charset="0"/>
                <a:cs typeface="Arial" pitchFamily="34" charset="0"/>
              </a:rPr>
              <a:t>Хүндэтгэлтэй </a:t>
            </a:r>
            <a:r>
              <a:rPr lang="mn-MN" sz="4000" dirty="0" smtClean="0">
                <a:latin typeface="Arial" pitchFamily="34" charset="0"/>
                <a:cs typeface="Arial" pitchFamily="34" charset="0"/>
              </a:rPr>
              <a:t>амаржихуй </a:t>
            </a:r>
            <a:br>
              <a:rPr lang="mn-MN" sz="4000" dirty="0" smtClean="0">
                <a:latin typeface="Arial" pitchFamily="34" charset="0"/>
                <a:cs typeface="Arial" pitchFamily="34" charset="0"/>
              </a:rPr>
            </a:br>
            <a:r>
              <a:rPr lang="mn-MN" sz="4000" dirty="0" smtClean="0">
                <a:latin typeface="Arial" pitchFamily="34" charset="0"/>
                <a:cs typeface="Arial" pitchFamily="34" charset="0"/>
              </a:rPr>
              <a:t>шинэ эрин, ДЭМБ-ийн 6 зөвлөмж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mn-MN" sz="2400" dirty="0" smtClean="0">
                <a:latin typeface="Arial" pitchFamily="34" charset="0"/>
                <a:cs typeface="Arial" pitchFamily="34" charset="0"/>
              </a:rPr>
              <a:t>Харилцаа /Нэр төртэй, үйлчлүүлэгчийн </a:t>
            </a:r>
            <a:r>
              <a:rPr lang="mn-MN" sz="2400" dirty="0">
                <a:latin typeface="Arial" pitchFamily="34" charset="0"/>
                <a:cs typeface="Arial" pitchFamily="34" charset="0"/>
              </a:rPr>
              <a:t>нууцыг </a:t>
            </a:r>
            <a:r>
              <a:rPr lang="mn-MN" sz="2400" dirty="0" smtClean="0">
                <a:latin typeface="Arial" pitchFamily="34" charset="0"/>
                <a:cs typeface="Arial" pitchFamily="34" charset="0"/>
              </a:rPr>
              <a:t>хадгалсан, эмчилгээний </a:t>
            </a:r>
            <a:r>
              <a:rPr lang="mn-MN" sz="2400" dirty="0">
                <a:latin typeface="Arial" pitchFamily="34" charset="0"/>
                <a:cs typeface="Arial" pitchFamily="34" charset="0"/>
              </a:rPr>
              <a:t>талаарх мэдээллийг нэлттэй </a:t>
            </a:r>
            <a:r>
              <a:rPr lang="mn-MN" sz="2400" dirty="0" smtClean="0">
                <a:latin typeface="Arial" pitchFamily="34" charset="0"/>
                <a:cs typeface="Arial" pitchFamily="34" charset="0"/>
              </a:rPr>
              <a:t>өгч, шийдвэр </a:t>
            </a:r>
            <a:r>
              <a:rPr lang="mn-MN" sz="2400" dirty="0">
                <a:latin typeface="Arial" pitchFamily="34" charset="0"/>
                <a:cs typeface="Arial" pitchFamily="34" charset="0"/>
              </a:rPr>
              <a:t>гаргахад </a:t>
            </a:r>
            <a:r>
              <a:rPr lang="mn-MN" sz="2400" dirty="0" smtClean="0">
                <a:latin typeface="Arial" pitchFamily="34" charset="0"/>
                <a:cs typeface="Arial" pitchFamily="34" charset="0"/>
              </a:rPr>
              <a:t>эхийг оролцуулдаг/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400" dirty="0" smtClean="0">
                <a:latin typeface="Arial" pitchFamily="34" charset="0"/>
                <a:cs typeface="Arial" pitchFamily="34" charset="0"/>
              </a:rPr>
              <a:t> Төрөх </a:t>
            </a:r>
            <a:r>
              <a:rPr lang="mn-MN" sz="2400" dirty="0">
                <a:latin typeface="Arial" pitchFamily="34" charset="0"/>
                <a:cs typeface="Arial" pitchFamily="34" charset="0"/>
              </a:rPr>
              <a:t>явцад элэгсэг </a:t>
            </a:r>
            <a:r>
              <a:rPr lang="mn-MN" sz="2400" dirty="0" smtClean="0">
                <a:latin typeface="Arial" pitchFamily="34" charset="0"/>
                <a:cs typeface="Arial" pitchFamily="34" charset="0"/>
              </a:rPr>
              <a:t>харьцах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400" dirty="0" smtClean="0">
                <a:latin typeface="Arial" pitchFamily="34" charset="0"/>
                <a:cs typeface="Arial" pitchFamily="34" charset="0"/>
              </a:rPr>
              <a:t>Эх </a:t>
            </a:r>
            <a:r>
              <a:rPr lang="mn-MN" sz="2400" dirty="0">
                <a:latin typeface="Arial" pitchFamily="34" charset="0"/>
                <a:cs typeface="Arial" pitchFamily="34" charset="0"/>
              </a:rPr>
              <a:t>шингэн зүйл ууж, хоол идэж </a:t>
            </a:r>
            <a:r>
              <a:rPr lang="mn-MN" sz="2400" dirty="0" smtClean="0">
                <a:latin typeface="Arial" pitchFamily="34" charset="0"/>
                <a:cs typeface="Arial" pitchFamily="34" charset="0"/>
              </a:rPr>
              <a:t>байх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400" dirty="0" smtClean="0">
                <a:latin typeface="Arial" pitchFamily="34" charset="0"/>
                <a:cs typeface="Arial" pitchFamily="34" charset="0"/>
              </a:rPr>
              <a:t>Эх </a:t>
            </a:r>
            <a:r>
              <a:rPr lang="mn-MN" sz="2400" dirty="0">
                <a:latin typeface="Arial" pitchFamily="34" charset="0"/>
                <a:cs typeface="Arial" pitchFamily="34" charset="0"/>
              </a:rPr>
              <a:t>чөлөөтэй хөдөлж байх, </a:t>
            </a:r>
            <a:r>
              <a:rPr lang="mn-MN" sz="2400" dirty="0" smtClean="0">
                <a:latin typeface="Arial" pitchFamily="34" charset="0"/>
                <a:cs typeface="Arial" pitchFamily="34" charset="0"/>
              </a:rPr>
              <a:t>голдуу </a:t>
            </a:r>
            <a:r>
              <a:rPr lang="mn-MN" sz="2400" dirty="0">
                <a:latin typeface="Arial" pitchFamily="34" charset="0"/>
                <a:cs typeface="Arial" pitchFamily="34" charset="0"/>
              </a:rPr>
              <a:t>босоо байрлалд </a:t>
            </a:r>
            <a:r>
              <a:rPr lang="mn-MN" sz="2400" dirty="0" smtClean="0">
                <a:latin typeface="Arial" pitchFamily="34" charset="0"/>
                <a:cs typeface="Arial" pitchFamily="34" charset="0"/>
              </a:rPr>
              <a:t>байх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400" dirty="0" smtClean="0">
                <a:latin typeface="Arial" pitchFamily="34" charset="0"/>
                <a:cs typeface="Arial" pitchFamily="34" charset="0"/>
              </a:rPr>
              <a:t>Өвдөлтийн менежмент хийгдсэн байх 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400" dirty="0" smtClean="0">
                <a:latin typeface="Arial" pitchFamily="34" charset="0"/>
                <a:cs typeface="Arial" pitchFamily="34" charset="0"/>
              </a:rPr>
              <a:t>ТҮ-ний тасралтгүй байдлыг хангах /Төрөх </a:t>
            </a:r>
            <a:r>
              <a:rPr lang="mn-MN" sz="2400" dirty="0">
                <a:latin typeface="Arial" pitchFamily="34" charset="0"/>
                <a:cs typeface="Arial" pitchFamily="34" charset="0"/>
              </a:rPr>
              <a:t>болон төрсний дараах эрт үед энэхүү дэмжлэгт тусламж, үйлчилгээ үргэлжилж </a:t>
            </a:r>
            <a:r>
              <a:rPr lang="mn-MN" sz="2400" dirty="0" smtClean="0">
                <a:latin typeface="Arial" pitchFamily="34" charset="0"/>
                <a:cs typeface="Arial" pitchFamily="34" charset="0"/>
              </a:rPr>
              <a:t>байх/</a:t>
            </a:r>
            <a:endParaRPr lang="mn-MN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mn-MN" sz="2400" dirty="0" smtClean="0">
                <a:latin typeface="Arial" pitchFamily="34" charset="0"/>
                <a:cs typeface="Arial" pitchFamily="34" charset="0"/>
              </a:rPr>
              <a:t>Түүнчлэн</a:t>
            </a:r>
            <a:r>
              <a:rPr lang="mn-MN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mn-MN" sz="2400" b="1" dirty="0" smtClean="0">
                <a:latin typeface="Arial" pitchFamily="34" charset="0"/>
                <a:cs typeface="Arial" pitchFamily="34" charset="0"/>
              </a:rPr>
              <a:t>нийгмийн </a:t>
            </a:r>
            <a:r>
              <a:rPr lang="mn-MN" sz="2400" dirty="0" smtClean="0">
                <a:latin typeface="Arial" pitchFamily="34" charset="0"/>
                <a:cs typeface="Arial" pitchFamily="34" charset="0"/>
              </a:rPr>
              <a:t>зүгээс тусламж дэмжлэг үзүүлэх нь хүндэтгэлтэй амаржихуйн бас нэгэн чухал элемент юм.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744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Autofit/>
          </a:bodyPr>
          <a:lstStyle/>
          <a:p>
            <a:r>
              <a:rPr lang="mn-MN" sz="4000" b="1" dirty="0" smtClean="0">
                <a:latin typeface="Arial" pitchFamily="34" charset="0"/>
                <a:cs typeface="Arial" pitchFamily="34" charset="0"/>
              </a:rPr>
              <a:t>ҮАБ-ыг сайжруулахад чиглэсэн </a:t>
            </a:r>
            <a:r>
              <a:rPr lang="mn-MN" sz="4000" b="1" dirty="0">
                <a:latin typeface="Arial" pitchFamily="34" charset="0"/>
                <a:cs typeface="Arial" pitchFamily="34" charset="0"/>
              </a:rPr>
              <a:t>хүчин </a:t>
            </a:r>
            <a:r>
              <a:rPr lang="mn-MN" sz="4000" b="1" dirty="0" smtClean="0">
                <a:latin typeface="Arial" pitchFamily="34" charset="0"/>
                <a:cs typeface="Arial" pitchFamily="34" charset="0"/>
              </a:rPr>
              <a:t>чармайлтууд  /ДЭМБ/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81400" cy="5105400"/>
          </a:xfrm>
        </p:spPr>
        <p:txBody>
          <a:bodyPr>
            <a:normAutofit fontScale="47500" lnSpcReduction="20000"/>
          </a:bodyPr>
          <a:lstStyle/>
          <a:p>
            <a:r>
              <a:rPr lang="mn-MN" sz="4200" dirty="0">
                <a:latin typeface="Arial" pitchFamily="34" charset="0"/>
                <a:cs typeface="Arial" pitchFamily="34" charset="0"/>
              </a:rPr>
              <a:t>Дэлхийн үйлчлүүлэгчийн аюулгүй байдлын үйл ажиллагааны төлөвлөгөө</a:t>
            </a:r>
            <a:r>
              <a:rPr lang="en-US" sz="4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00" dirty="0" smtClean="0">
                <a:latin typeface="Arial" pitchFamily="34" charset="0"/>
                <a:cs typeface="Arial" pitchFamily="34" charset="0"/>
              </a:rPr>
              <a:t>/2021-2030/</a:t>
            </a:r>
          </a:p>
          <a:p>
            <a:r>
              <a:rPr lang="mn-MN" sz="4200" dirty="0" smtClean="0">
                <a:latin typeface="Arial" pitchFamily="34" charset="0"/>
                <a:cs typeface="Arial" pitchFamily="34" charset="0"/>
              </a:rPr>
              <a:t>Жил бүрийн “Үйлчлүүлэгчийн аюулгүй байдлын дэлхийн өдөр” 2019 оноос</a:t>
            </a:r>
          </a:p>
          <a:p>
            <a:r>
              <a:rPr lang="mn-MN" sz="4200" dirty="0" smtClean="0">
                <a:latin typeface="Arial" pitchFamily="34" charset="0"/>
                <a:cs typeface="Arial" pitchFamily="34" charset="0"/>
              </a:rPr>
              <a:t>Хор хөнөөлгүй эмийн талаарх вебинар манайд 5 сарын 30-нд зохион байгуулсан/</a:t>
            </a:r>
          </a:p>
          <a:p>
            <a:r>
              <a:rPr lang="en-US" sz="4200" dirty="0" smtClean="0">
                <a:latin typeface="Arial" pitchFamily="34" charset="0"/>
                <a:cs typeface="Arial" pitchFamily="34" charset="0"/>
              </a:rPr>
              <a:t>GPSC/ </a:t>
            </a:r>
            <a:r>
              <a:rPr lang="mn-MN" sz="4200" dirty="0" smtClean="0">
                <a:latin typeface="Arial" pitchFamily="34" charset="0"/>
                <a:cs typeface="Arial" pitchFamily="34" charset="0"/>
              </a:rPr>
              <a:t>үйлчлүүлэгчийн аюулгүй байдлын хамтын ажиллагаа, манайх 4 орны 1-ээр сонгогдсон/</a:t>
            </a:r>
          </a:p>
          <a:p>
            <a:pPr marL="0" indent="0">
              <a:buNone/>
            </a:pPr>
            <a:endParaRPr lang="mn-MN" dirty="0" smtClean="0">
              <a:latin typeface="Arial" pitchFamily="34" charset="0"/>
              <a:cs typeface="Arial" pitchFamily="34" charset="0"/>
            </a:endParaRPr>
          </a:p>
          <a:p>
            <a:endParaRPr lang="en-US" sz="4200" dirty="0"/>
          </a:p>
        </p:txBody>
      </p:sp>
      <p:pic>
        <p:nvPicPr>
          <p:cNvPr id="3075" name="Picture 3" descr="C:\Users\Boro\Desktop\244906761_3099738150256766_8205997791795501567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676400"/>
            <a:ext cx="44958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8501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4000" dirty="0">
                <a:latin typeface="Arial" pitchFamily="34" charset="0"/>
                <a:cs typeface="Arial" pitchFamily="34" charset="0"/>
              </a:rPr>
              <a:t>Гарын авлага, </a:t>
            </a:r>
            <a:r>
              <a:rPr lang="mn-MN" sz="4000" dirty="0" smtClean="0">
                <a:latin typeface="Arial" pitchFamily="34" charset="0"/>
                <a:cs typeface="Arial" pitchFamily="34" charset="0"/>
              </a:rPr>
              <a:t>удирдамжууд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4419600" cy="5059363"/>
          </a:xfrm>
        </p:spPr>
        <p:txBody>
          <a:bodyPr>
            <a:noAutofit/>
          </a:bodyPr>
          <a:lstStyle/>
          <a:p>
            <a:pPr algn="just"/>
            <a:r>
              <a:rPr lang="mn-MN" sz="2400" dirty="0">
                <a:latin typeface="Arial" pitchFamily="34" charset="0"/>
                <a:cs typeface="Arial" pitchFamily="34" charset="0"/>
              </a:rPr>
              <a:t>Ажилчдын аюулгүй байдал нь </a:t>
            </a:r>
            <a:r>
              <a:rPr lang="mn-MN" sz="2400" dirty="0" smtClean="0">
                <a:latin typeface="Arial" pitchFamily="34" charset="0"/>
                <a:cs typeface="Arial" pitchFamily="34" charset="0"/>
              </a:rPr>
              <a:t>үйлчлүүлэгчийн </a:t>
            </a:r>
            <a:r>
              <a:rPr lang="mn-MN" sz="2400" dirty="0">
                <a:latin typeface="Arial" pitchFamily="34" charset="0"/>
                <a:cs typeface="Arial" pitchFamily="34" charset="0"/>
              </a:rPr>
              <a:t>аюулгүй байдлыг хангах тэргүүлэх чиглэл </a:t>
            </a:r>
            <a:r>
              <a:rPr lang="mn-MN" sz="2400" dirty="0" smtClean="0">
                <a:latin typeface="Arial" pitchFamily="34" charset="0"/>
                <a:cs typeface="Arial" pitchFamily="34" charset="0"/>
              </a:rPr>
              <a:t>юм.</a:t>
            </a:r>
          </a:p>
          <a:p>
            <a:pPr algn="just"/>
            <a:r>
              <a:rPr lang="mn-MN" sz="2400" dirty="0" smtClean="0">
                <a:latin typeface="Arial" pitchFamily="34" charset="0"/>
                <a:cs typeface="Arial" pitchFamily="34" charset="0"/>
              </a:rPr>
              <a:t>Анхан </a:t>
            </a:r>
            <a:r>
              <a:rPr lang="mn-MN" sz="2400" dirty="0">
                <a:latin typeface="Arial" pitchFamily="34" charset="0"/>
                <a:cs typeface="Arial" pitchFamily="34" charset="0"/>
              </a:rPr>
              <a:t>шатны </a:t>
            </a:r>
            <a:r>
              <a:rPr lang="mn-MN" sz="2400" dirty="0" smtClean="0">
                <a:latin typeface="Arial" pitchFamily="34" charset="0"/>
                <a:cs typeface="Arial" pitchFamily="34" charset="0"/>
              </a:rPr>
              <a:t>тү-нд  </a:t>
            </a:r>
            <a:r>
              <a:rPr lang="mn-MN" sz="2400" dirty="0">
                <a:latin typeface="Arial" pitchFamily="34" charset="0"/>
                <a:cs typeface="Arial" pitchFamily="34" charset="0"/>
              </a:rPr>
              <a:t>халдвараас урьдчилан сэргийлэх, хяналтыг </a:t>
            </a:r>
            <a:r>
              <a:rPr lang="mn-MN" sz="2400" dirty="0" smtClean="0">
                <a:latin typeface="Arial" pitchFamily="34" charset="0"/>
                <a:cs typeface="Arial" pitchFamily="34" charset="0"/>
              </a:rPr>
              <a:t>бэхжүүлэх /стандарт, удирдамж, гарын авлагууд/</a:t>
            </a:r>
            <a:endParaRPr lang="mn-MN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mn-MN" sz="2400" dirty="0" smtClean="0">
                <a:latin typeface="Arial" pitchFamily="34" charset="0"/>
                <a:cs typeface="Arial" pitchFamily="34" charset="0"/>
              </a:rPr>
              <a:t>ДЭМБ-ээс  шинээр боловсруулж буй  6 модулийн эхний эх, нярайн тусламж, үйлчилгээний халдварын сэргийлэлт ба хяналт-гарын авлага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No description availabl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956" y="1403195"/>
            <a:ext cx="3053444" cy="4692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5472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www.youtube.com/watch?v=MpYlimCo8LQ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828800"/>
            <a:ext cx="7086600" cy="4648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314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 algn="ctr">
              <a:buNone/>
            </a:pPr>
            <a:endParaRPr lang="mn-MN" dirty="0" smtClean="0"/>
          </a:p>
          <a:p>
            <a:pPr marL="0" indent="0" algn="ctr">
              <a:buNone/>
            </a:pPr>
            <a:endParaRPr lang="mn-MN" dirty="0"/>
          </a:p>
          <a:p>
            <a:pPr marL="0" indent="0" algn="ctr">
              <a:buNone/>
            </a:pPr>
            <a:r>
              <a:rPr lang="mn-MN" b="1" dirty="0" smtClean="0"/>
              <a:t>АНХААРАЛ ХАНДУУУЛСАНД </a:t>
            </a:r>
            <a:r>
              <a:rPr lang="mn-MN" b="1" dirty="0" smtClean="0"/>
              <a:t>БАЯРЛАЛАА</a:t>
            </a: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85220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4000" b="1" dirty="0" smtClean="0">
                <a:latin typeface="Arial" pitchFamily="34" charset="0"/>
                <a:cs typeface="Arial" pitchFamily="34" charset="0"/>
              </a:rPr>
              <a:t>Өнөөгийн байдал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mn-MN" dirty="0" smtClean="0">
                <a:latin typeface="Arial" pitchFamily="34" charset="0"/>
                <a:cs typeface="Arial" pitchFamily="34" charset="0"/>
              </a:rPr>
              <a:t>Шинэ </a:t>
            </a:r>
            <a:r>
              <a:rPr lang="mn-MN" dirty="0">
                <a:latin typeface="Arial" pitchFamily="34" charset="0"/>
                <a:cs typeface="Arial" pitchFamily="34" charset="0"/>
              </a:rPr>
              <a:t>хүн төрөх нь амьдралд </a:t>
            </a:r>
            <a:r>
              <a:rPr lang="mn-MN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БАЯР БАЯСГАЛАН </a:t>
            </a:r>
            <a:r>
              <a:rPr lang="mn-MN" dirty="0">
                <a:latin typeface="Arial" pitchFamily="34" charset="0"/>
                <a:cs typeface="Arial" pitchFamily="34" charset="0"/>
              </a:rPr>
              <a:t>авчрах </a:t>
            </a:r>
            <a:r>
              <a:rPr lang="mn-MN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байтал зарим гэр бүлийн хувьд </a:t>
            </a:r>
            <a:r>
              <a:rPr lang="mn-MN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УЙ ГАШУУ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mn-MN" dirty="0">
                <a:latin typeface="Arial" pitchFamily="34" charset="0"/>
                <a:cs typeface="Arial" pitchFamily="34" charset="0"/>
              </a:rPr>
              <a:t>болж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хувирдаг.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r>
              <a:rPr lang="mn-MN" dirty="0" smtClean="0">
                <a:latin typeface="Arial" pitchFamily="34" charset="0"/>
                <a:cs typeface="Arial" pitchFamily="34" charset="0"/>
              </a:rPr>
              <a:t>Өдөр бүр дунджаар </a:t>
            </a:r>
            <a:r>
              <a:rPr lang="mn-MN" dirty="0">
                <a:latin typeface="Arial" pitchFamily="34" charset="0"/>
                <a:cs typeface="Arial" pitchFamily="34" charset="0"/>
              </a:rPr>
              <a:t>5400 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хүүхэд </a:t>
            </a:r>
            <a:r>
              <a:rPr lang="mn-MN" dirty="0">
                <a:latin typeface="Arial" pitchFamily="34" charset="0"/>
                <a:cs typeface="Arial" pitchFamily="34" charset="0"/>
              </a:rPr>
              <a:t>дутуу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төрж, 6700 нярай, 800 </a:t>
            </a:r>
            <a:r>
              <a:rPr lang="mn-MN" dirty="0">
                <a:latin typeface="Arial" pitchFamily="34" charset="0"/>
                <a:cs typeface="Arial" pitchFamily="34" charset="0"/>
              </a:rPr>
              <a:t>гаруй эх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, жирэмслэлт, төрөлттэй </a:t>
            </a:r>
            <a:r>
              <a:rPr lang="mn-MN" dirty="0">
                <a:latin typeface="Arial" pitchFamily="34" charset="0"/>
                <a:cs typeface="Arial" pitchFamily="34" charset="0"/>
              </a:rPr>
              <a:t>холбоотой шалтгааны улмаас нас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бардаг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/ДЭМБ </a:t>
            </a:r>
            <a:r>
              <a:rPr lang="mn-MN" dirty="0">
                <a:latin typeface="Arial" pitchFamily="34" charset="0"/>
                <a:cs typeface="Arial" pitchFamily="34" charset="0"/>
              </a:rPr>
              <a:t>судалгаа/</a:t>
            </a:r>
          </a:p>
          <a:p>
            <a:r>
              <a:rPr lang="mn-MN" dirty="0" smtClean="0">
                <a:latin typeface="Arial" pitchFamily="34" charset="0"/>
                <a:cs typeface="Arial" pitchFamily="34" charset="0"/>
              </a:rPr>
              <a:t>Эдгээр тохиолдлын ихэнх нь төрөлттэй холбоотой 48 </a:t>
            </a:r>
            <a:r>
              <a:rPr lang="mn-MN" dirty="0">
                <a:latin typeface="Arial" pitchFamily="34" charset="0"/>
                <a:cs typeface="Arial" pitchFamily="34" charset="0"/>
              </a:rPr>
              <a:t>цагийн хугацаанд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бүртгэгддэг</a:t>
            </a:r>
          </a:p>
          <a:p>
            <a:endParaRPr lang="mn-MN" dirty="0">
              <a:latin typeface="Arial" pitchFamily="34" charset="0"/>
              <a:cs typeface="Arial" pitchFamily="34" charset="0"/>
            </a:endParaRPr>
          </a:p>
          <a:p>
            <a:endParaRPr lang="mn-MN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159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4000" b="1" dirty="0" smtClean="0">
                <a:latin typeface="Arial" pitchFamily="34" charset="0"/>
                <a:cs typeface="Arial" pitchFamily="34" charset="0"/>
              </a:rPr>
              <a:t>Эхийн эндэгдэл </a:t>
            </a:r>
            <a:endParaRPr lang="en-US" sz="4000" b="1" dirty="0"/>
          </a:p>
        </p:txBody>
      </p:sp>
      <p:pic>
        <p:nvPicPr>
          <p:cNvPr id="4" name="Picture 2" descr="C:\Users\Boro\Desktop\244755471_323355146221262_7546217345776706364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47800"/>
            <a:ext cx="54864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324600" y="1447800"/>
            <a:ext cx="2362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2017 </a:t>
            </a:r>
            <a:r>
              <a:rPr lang="mn-MN" sz="2000" dirty="0">
                <a:latin typeface="Arial" pitchFamily="34" charset="0"/>
                <a:cs typeface="Arial" pitchFamily="34" charset="0"/>
              </a:rPr>
              <a:t>онд дунджаар 280 000 эх жирэмслэлт, төрөлттэй холбоотой хүндрэлээр нас барсан.</a:t>
            </a:r>
          </a:p>
          <a:p>
            <a:pPr algn="just"/>
            <a:endParaRPr lang="mn-MN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mn-MN" sz="2000" dirty="0" smtClean="0">
                <a:latin typeface="Arial" pitchFamily="34" charset="0"/>
                <a:cs typeface="Arial" pitchFamily="34" charset="0"/>
              </a:rPr>
              <a:t>2000 оноос хойш энэ үзүүлэлт 38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%-</a:t>
            </a:r>
            <a:r>
              <a:rPr lang="mn-MN" sz="2000" dirty="0" smtClean="0">
                <a:latin typeface="Arial" pitchFamily="34" charset="0"/>
                <a:cs typeface="Arial" pitchFamily="34" charset="0"/>
              </a:rPr>
              <a:t>иар, жил бүр 2.8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%-</a:t>
            </a:r>
            <a:r>
              <a:rPr lang="mn-MN" sz="2000" dirty="0" smtClean="0">
                <a:latin typeface="Arial" pitchFamily="34" charset="0"/>
                <a:cs typeface="Arial" pitchFamily="34" charset="0"/>
              </a:rPr>
              <a:t>иар буурсан нь </a:t>
            </a:r>
            <a:r>
              <a:rPr lang="mn-MN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ХАНГАЛТТАЙ САЙН БИШ </a:t>
            </a:r>
            <a:r>
              <a:rPr lang="mn-MN" sz="2000" dirty="0" smtClean="0">
                <a:latin typeface="Arial" pitchFamily="34" charset="0"/>
                <a:cs typeface="Arial" pitchFamily="34" charset="0"/>
              </a:rPr>
              <a:t>үзүүлэлт </a:t>
            </a:r>
            <a:endParaRPr lang="mn-MN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373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4000" b="1" dirty="0" smtClean="0">
                <a:latin typeface="Arial" pitchFamily="34" charset="0"/>
                <a:cs typeface="Arial" pitchFamily="34" charset="0"/>
              </a:rPr>
              <a:t>Нярайн эндэгдэл</a:t>
            </a:r>
            <a:endParaRPr lang="en-US" sz="4000" b="1" dirty="0"/>
          </a:p>
        </p:txBody>
      </p:sp>
      <p:pic>
        <p:nvPicPr>
          <p:cNvPr id="2050" name="Picture 2" descr="C:\Users\Boro\Desktop\245019107_174282944882676_4813827779851020563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5562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72200" y="1752600"/>
            <a:ext cx="2971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mn-MN" dirty="0">
                <a:latin typeface="Arial" pitchFamily="34" charset="0"/>
                <a:cs typeface="Arial" pitchFamily="34" charset="0"/>
              </a:rPr>
              <a:t>Нярайн нас баралт 1990 онд 5 саяас 2019 онд 2,4 сая болж буурсан ч 5 хүртэлх насны хүүхдийн нас баралтын 50</a:t>
            </a:r>
            <a:r>
              <a:rPr lang="en-US" dirty="0">
                <a:latin typeface="Arial" pitchFamily="34" charset="0"/>
                <a:cs typeface="Arial" pitchFamily="34" charset="0"/>
              </a:rPr>
              <a:t>%-</a:t>
            </a:r>
            <a:r>
              <a:rPr lang="mn-MN" dirty="0">
                <a:latin typeface="Arial" pitchFamily="34" charset="0"/>
                <a:cs typeface="Arial" pitchFamily="34" charset="0"/>
              </a:rPr>
              <a:t>ийг эзэлж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ӨНДӨР </a:t>
            </a:r>
            <a:r>
              <a:rPr lang="mn-MN" dirty="0">
                <a:latin typeface="Arial" pitchFamily="34" charset="0"/>
                <a:cs typeface="Arial" pitchFamily="34" charset="0"/>
              </a:rPr>
              <a:t>хэвээр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байна</a:t>
            </a:r>
            <a:r>
              <a:rPr lang="mn-MN" dirty="0">
                <a:latin typeface="Arial" pitchFamily="34" charset="0"/>
                <a:cs typeface="Arial" pitchFamily="34" charset="0"/>
              </a:rPr>
              <a:t> </a:t>
            </a:r>
            <a:endParaRPr lang="mn-MN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mn-MN" dirty="0" smtClean="0">
                <a:latin typeface="Arial" pitchFamily="34" charset="0"/>
                <a:cs typeface="Arial" pitchFamily="34" charset="0"/>
              </a:rPr>
              <a:t>Нярайн </a:t>
            </a:r>
            <a:r>
              <a:rPr lang="mn-MN" dirty="0">
                <a:latin typeface="Arial" pitchFamily="34" charset="0"/>
                <a:cs typeface="Arial" pitchFamily="34" charset="0"/>
              </a:rPr>
              <a:t>нас баралт бол </a:t>
            </a:r>
            <a:r>
              <a:rPr lang="mn-MN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МӨСӨН УУЛЫН ОРОЙ</a:t>
            </a:r>
            <a:r>
              <a:rPr lang="mn-MN" dirty="0">
                <a:latin typeface="Arial" pitchFamily="34" charset="0"/>
                <a:cs typeface="Arial" pitchFamily="34" charset="0"/>
              </a:rPr>
              <a:t> юм.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Сэргийлэх </a:t>
            </a:r>
            <a:r>
              <a:rPr lang="mn-MN" dirty="0">
                <a:latin typeface="Arial" pitchFamily="34" charset="0"/>
                <a:cs typeface="Arial" pitchFamily="34" charset="0"/>
              </a:rPr>
              <a:t>боломжтой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байсан хүүхдийн </a:t>
            </a:r>
            <a:r>
              <a:rPr lang="mn-MN" dirty="0">
                <a:latin typeface="Arial" pitchFamily="34" charset="0"/>
                <a:cs typeface="Arial" pitchFamily="34" charset="0"/>
              </a:rPr>
              <a:t>хөгжлийн бэрхшээл, урт хугацааны эрүүл мэндийн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асуудлууд тохиолдсоор </a:t>
            </a:r>
            <a:r>
              <a:rPr lang="mn-MN" dirty="0">
                <a:latin typeface="Arial" pitchFamily="34" charset="0"/>
                <a:cs typeface="Arial" pitchFamily="34" charset="0"/>
              </a:rPr>
              <a:t>байна</a:t>
            </a:r>
          </a:p>
        </p:txBody>
      </p:sp>
    </p:spTree>
    <p:extLst>
      <p:ext uri="{BB962C8B-B14F-4D97-AF65-F5344CB8AC3E}">
        <p14:creationId xmlns:p14="http://schemas.microsoft.com/office/powerpoint/2010/main" val="728732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4000" dirty="0" smtClean="0">
                <a:latin typeface="Arial" pitchFamily="34" charset="0"/>
                <a:cs typeface="Arial" pitchFamily="34" charset="0"/>
              </a:rPr>
              <a:t>Монгол улс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10000"/>
          </a:bodyPr>
          <a:lstStyle/>
          <a:p>
            <a:r>
              <a:rPr lang="mn-MN" b="1" dirty="0" smtClean="0">
                <a:latin typeface="Arial" pitchFamily="34" charset="0"/>
                <a:cs typeface="Arial" pitchFamily="34" charset="0"/>
              </a:rPr>
              <a:t>Эхийн эндэгдэл огцом 28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тохиолдлоор өссөн /ЭМХТ, 9 сарын мэдээ/</a:t>
            </a:r>
          </a:p>
          <a:p>
            <a:pPr marL="0" indent="0">
              <a:buNone/>
            </a:pPr>
            <a:r>
              <a:rPr lang="mn-MN" dirty="0" smtClean="0">
                <a:latin typeface="Arial" pitchFamily="34" charset="0"/>
                <a:cs typeface="Arial" pitchFamily="34" charset="0"/>
              </a:rPr>
              <a:t>Бодит тоогоор 48/ 2020 оны мөн үе-20/</a:t>
            </a:r>
          </a:p>
          <a:p>
            <a:pPr marL="0" indent="0">
              <a:buNone/>
            </a:pPr>
            <a:r>
              <a:rPr lang="mn-MN" dirty="0" smtClean="0">
                <a:latin typeface="Arial" pitchFamily="34" charset="0"/>
                <a:cs typeface="Arial" pitchFamily="34" charset="0"/>
              </a:rPr>
              <a:t>100 000 амьд төрөлтөнд 87,4/2020 он-34,8/</a:t>
            </a:r>
          </a:p>
          <a:p>
            <a:r>
              <a:rPr lang="mn-MN" b="1" dirty="0" smtClean="0">
                <a:latin typeface="Arial" pitchFamily="34" charset="0"/>
                <a:cs typeface="Arial" pitchFamily="34" charset="0"/>
              </a:rPr>
              <a:t>Нярайн эндэгдэл</a:t>
            </a:r>
          </a:p>
          <a:p>
            <a:pPr marL="0" indent="0">
              <a:buNone/>
            </a:pPr>
            <a:r>
              <a:rPr lang="mn-MN" dirty="0">
                <a:latin typeface="Arial" pitchFamily="34" charset="0"/>
                <a:cs typeface="Arial" pitchFamily="34" charset="0"/>
              </a:rPr>
              <a:t>Бодит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тоо 457/ </a:t>
            </a:r>
            <a:r>
              <a:rPr lang="mn-MN" dirty="0">
                <a:latin typeface="Arial" pitchFamily="34" charset="0"/>
                <a:cs typeface="Arial" pitchFamily="34" charset="0"/>
              </a:rPr>
              <a:t>2020 оны мөн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үе-461/ Нялхсын эндэгдэлд эзлэх хувь-73,6 / </a:t>
            </a:r>
            <a:r>
              <a:rPr lang="mn-MN" dirty="0">
                <a:latin typeface="Arial" pitchFamily="34" charset="0"/>
                <a:cs typeface="Arial" pitchFamily="34" charset="0"/>
              </a:rPr>
              <a:t>2020 оны мөн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үе-67,5 /ба үүний ихэнх буюу </a:t>
            </a:r>
            <a:r>
              <a:rPr lang="mn-MN" b="1" dirty="0" smtClean="0">
                <a:latin typeface="Arial" pitchFamily="34" charset="0"/>
                <a:cs typeface="Arial" pitchFamily="34" charset="0"/>
              </a:rPr>
              <a:t>76,4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% </a:t>
            </a:r>
            <a:r>
              <a:rPr lang="mn-MN" b="1" dirty="0" smtClean="0">
                <a:latin typeface="Arial" pitchFamily="34" charset="0"/>
                <a:cs typeface="Arial" pitchFamily="34" charset="0"/>
              </a:rPr>
              <a:t>нь нярайн эрт үедээ эндэж байна</a:t>
            </a:r>
          </a:p>
          <a:p>
            <a:pPr marL="0" indent="0">
              <a:buNone/>
            </a:pPr>
            <a:r>
              <a:rPr lang="mn-MN" b="1" dirty="0" smtClean="0">
                <a:latin typeface="Arial" pitchFamily="34" charset="0"/>
                <a:cs typeface="Arial" pitchFamily="34" charset="0"/>
              </a:rPr>
              <a:t>/0-6 хоног/</a:t>
            </a:r>
          </a:p>
          <a:p>
            <a:pPr marL="0" indent="0">
              <a:buNone/>
            </a:pPr>
            <a:endParaRPr lang="mn-MN" dirty="0"/>
          </a:p>
        </p:txBody>
      </p:sp>
    </p:spTree>
    <p:extLst>
      <p:ext uri="{BB962C8B-B14F-4D97-AF65-F5344CB8AC3E}">
        <p14:creationId xmlns:p14="http://schemas.microsoft.com/office/powerpoint/2010/main" val="924558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n-MN" sz="4000" b="1" dirty="0" smtClean="0">
                <a:latin typeface="Arial" pitchFamily="34" charset="0"/>
                <a:cs typeface="Arial" pitchFamily="34" charset="0"/>
              </a:rPr>
              <a:t>Эх, нярайн ТҮ-ний АБ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mn-MN" sz="42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marL="0" indent="0">
              <a:buNone/>
            </a:pPr>
            <a:r>
              <a:rPr lang="mn-MN" sz="4200" dirty="0">
                <a:latin typeface="Arial" pitchFamily="34" charset="0"/>
                <a:cs typeface="Arial" pitchFamily="34" charset="0"/>
              </a:rPr>
              <a:t>	</a:t>
            </a:r>
            <a:r>
              <a:rPr lang="mn-MN" sz="8000" dirty="0" smtClean="0">
                <a:latin typeface="Arial" pitchFamily="34" charset="0"/>
                <a:cs typeface="Arial" pitchFamily="34" charset="0"/>
              </a:rPr>
              <a:t>Харамсалтай нь ЭХИЙН ЭНДЭГДЛИЙН  </a:t>
            </a:r>
            <a:r>
              <a:rPr lang="en-US" sz="8000" dirty="0" smtClean="0">
                <a:latin typeface="Arial" pitchFamily="34" charset="0"/>
                <a:cs typeface="Arial" pitchFamily="34" charset="0"/>
              </a:rPr>
              <a:t>50%</a:t>
            </a:r>
            <a:r>
              <a:rPr lang="mn-MN" sz="8000" dirty="0" smtClean="0">
                <a:latin typeface="Arial" pitchFamily="34" charset="0"/>
                <a:cs typeface="Arial" pitchFamily="34" charset="0"/>
              </a:rPr>
              <a:t>, НЯРАЙН ЭНДЭГДЛИЙН 30-аас дээш хувийг</a:t>
            </a:r>
            <a:r>
              <a:rPr lang="en-US" sz="8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mn-MN" sz="8000" dirty="0" smtClean="0">
                <a:latin typeface="Arial" pitchFamily="34" charset="0"/>
                <a:cs typeface="Arial" pitchFamily="34" charset="0"/>
              </a:rPr>
              <a:t>  тогтвортой эрүүл мэндийн тогтолцоо, ур чадвар бүхий эмнэлгийн мэргэжилтний чанартай тусламж, үйлчилгээний ачаар  </a:t>
            </a:r>
            <a:r>
              <a:rPr lang="mn-MN" sz="8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УРЬДЧИЛАН СЭРГИЙЛЭХ БОЛОМЖТОЙ </a:t>
            </a:r>
            <a:r>
              <a:rPr lang="mn-MN" sz="8000" dirty="0" smtClean="0">
                <a:latin typeface="Arial" pitchFamily="34" charset="0"/>
                <a:cs typeface="Arial" pitchFamily="34" charset="0"/>
              </a:rPr>
              <a:t>гэж үзсэн нь сэтгэл эмзэглүүлж байна. /ДЭМБ/Дэлхий нийтийн тулгамдсан асуудал мөн. </a:t>
            </a:r>
          </a:p>
          <a:p>
            <a:pPr marL="0" indent="0">
              <a:buNone/>
            </a:pPr>
            <a:r>
              <a:rPr lang="mn-MN" sz="8000" dirty="0">
                <a:latin typeface="Arial" pitchFamily="34" charset="0"/>
                <a:cs typeface="Arial" pitchFamily="34" charset="0"/>
              </a:rPr>
              <a:t>	</a:t>
            </a:r>
            <a:r>
              <a:rPr lang="mn-MN" sz="8000" dirty="0" smtClean="0">
                <a:latin typeface="Arial" pitchFamily="34" charset="0"/>
                <a:cs typeface="Arial" pitchFamily="34" charset="0"/>
              </a:rPr>
              <a:t>Хараа, хяналтгүй төрөлтийн улмаас эх, нярайн эрүүл мэндэд үүсэх сөрөг үр дагавар нь эмнэлэгт Ковид 19 -ийн халдвар дамжих эрсдэлээс илүү их эрсдлийг дагуулж байна</a:t>
            </a:r>
          </a:p>
          <a:p>
            <a:pPr marL="0" indent="0">
              <a:buNone/>
            </a:pPr>
            <a:endParaRPr lang="mn-MN" dirty="0" smtClean="0"/>
          </a:p>
          <a:p>
            <a:pPr marL="0" indent="0">
              <a:buNone/>
            </a:pPr>
            <a:endParaRPr lang="mn-MN" dirty="0" smtClean="0"/>
          </a:p>
          <a:p>
            <a:pPr marL="0" indent="0">
              <a:buNone/>
            </a:pPr>
            <a:endParaRPr lang="mn-MN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28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n-MN" sz="4000" b="1" dirty="0" smtClean="0">
                <a:latin typeface="Arial" pitchFamily="34" charset="0"/>
                <a:cs typeface="Arial" pitchFamily="34" charset="0"/>
              </a:rPr>
              <a:t>Эх, нярайн ТҮ-ний АБ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mn-MN" sz="4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mn-MN" sz="8000" dirty="0" smtClean="0">
                <a:latin typeface="Arial" pitchFamily="34" charset="0"/>
                <a:cs typeface="Arial" pitchFamily="34" charset="0"/>
              </a:rPr>
              <a:t>Гэхдээ бидэнд </a:t>
            </a:r>
            <a:r>
              <a:rPr lang="mn-MN" sz="8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ГЭРЭЛТЭЙ </a:t>
            </a:r>
            <a:r>
              <a:rPr lang="mn-MN" sz="8000" dirty="0" smtClean="0">
                <a:latin typeface="Arial" pitchFamily="34" charset="0"/>
                <a:cs typeface="Arial" pitchFamily="34" charset="0"/>
              </a:rPr>
              <a:t>ирээдүй харагдаж байна. </a:t>
            </a:r>
          </a:p>
          <a:p>
            <a:r>
              <a:rPr lang="mn-MN" sz="8000" dirty="0">
                <a:latin typeface="Arial" pitchFamily="34" charset="0"/>
                <a:cs typeface="Arial" pitchFamily="34" charset="0"/>
              </a:rPr>
              <a:t>ҮАБ-ын асуудал олон жилийн турш </a:t>
            </a:r>
            <a:r>
              <a:rPr lang="mn-MN" sz="8000" dirty="0" smtClean="0">
                <a:latin typeface="Arial" pitchFamily="34" charset="0"/>
                <a:cs typeface="Arial" pitchFamily="34" charset="0"/>
              </a:rPr>
              <a:t>хаягдсан боловч</a:t>
            </a:r>
          </a:p>
          <a:p>
            <a:r>
              <a:rPr lang="mn-MN" sz="8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mn-MN" sz="8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ээлттэй </a:t>
            </a:r>
            <a:r>
              <a:rPr lang="mn-MN" sz="8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ярьж </a:t>
            </a:r>
            <a:r>
              <a:rPr lang="mn-MN" sz="8000" dirty="0">
                <a:latin typeface="Arial" pitchFamily="34" charset="0"/>
                <a:cs typeface="Arial" pitchFamily="34" charset="0"/>
              </a:rPr>
              <a:t>эхэлсэн нь хандлагыг </a:t>
            </a:r>
            <a:r>
              <a:rPr lang="mn-MN" sz="8000" dirty="0" smtClean="0">
                <a:latin typeface="Arial" pitchFamily="34" charset="0"/>
                <a:cs typeface="Arial" pitchFamily="34" charset="0"/>
              </a:rPr>
              <a:t>өөрчилсөн</a:t>
            </a:r>
          </a:p>
          <a:p>
            <a:r>
              <a:rPr lang="mn-MN" sz="8000" dirty="0" smtClean="0">
                <a:latin typeface="Arial" pitchFamily="34" charset="0"/>
                <a:cs typeface="Arial" pitchFamily="34" charset="0"/>
              </a:rPr>
              <a:t>ТҮ-ний </a:t>
            </a:r>
            <a:r>
              <a:rPr lang="mn-MN" sz="8000" dirty="0">
                <a:latin typeface="Arial" pitchFamily="34" charset="0"/>
                <a:cs typeface="Arial" pitchFamily="34" charset="0"/>
              </a:rPr>
              <a:t>АБ-ыг сайжруулахын тулд </a:t>
            </a:r>
            <a:r>
              <a:rPr lang="mn-MN" sz="8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юу хийхээ </a:t>
            </a:r>
            <a:r>
              <a:rPr lang="mn-MN" sz="8000" dirty="0">
                <a:latin typeface="Arial" pitchFamily="34" charset="0"/>
                <a:cs typeface="Arial" pitchFamily="34" charset="0"/>
              </a:rPr>
              <a:t>мэддэг болсон / гараа угаах, халдварын сэргийлэлт, буруутгах хандлагаас ангижирч алдаанаасаа суралцах хандлагад </a:t>
            </a:r>
            <a:r>
              <a:rPr lang="mn-MN" sz="8000" dirty="0" smtClean="0">
                <a:latin typeface="Arial" pitchFamily="34" charset="0"/>
                <a:cs typeface="Arial" pitchFamily="34" charset="0"/>
              </a:rPr>
              <a:t>шилжсэн/</a:t>
            </a:r>
          </a:p>
          <a:p>
            <a:r>
              <a:rPr lang="mn-MN" sz="8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Бүх </a:t>
            </a:r>
            <a:r>
              <a:rPr lang="mn-MN" sz="8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нийтээрээ </a:t>
            </a:r>
            <a:r>
              <a:rPr lang="mn-MN" sz="8000" dirty="0">
                <a:latin typeface="Arial" pitchFamily="34" charset="0"/>
                <a:cs typeface="Arial" pitchFamily="34" charset="0"/>
              </a:rPr>
              <a:t>энэ чиглэлд хөдөлж </a:t>
            </a:r>
            <a:r>
              <a:rPr lang="mn-MN" sz="8000" dirty="0" smtClean="0">
                <a:latin typeface="Arial" pitchFamily="34" charset="0"/>
                <a:cs typeface="Arial" pitchFamily="34" charset="0"/>
              </a:rPr>
              <a:t>эхэлсэн</a:t>
            </a:r>
          </a:p>
          <a:p>
            <a:r>
              <a:rPr lang="mn-MN" sz="8000" dirty="0" smtClean="0">
                <a:latin typeface="Arial" pitchFamily="34" charset="0"/>
                <a:cs typeface="Arial" pitchFamily="34" charset="0"/>
              </a:rPr>
              <a:t>Үйлчлүүлэгчийн аюулгүй байдлын дэлхийн өдөр 2019 оноос 3 дахь жил</a:t>
            </a:r>
          </a:p>
          <a:p>
            <a:r>
              <a:rPr lang="mn-MN" sz="8000" dirty="0" smtClean="0">
                <a:latin typeface="Arial" pitchFamily="34" charset="0"/>
                <a:cs typeface="Arial" pitchFamily="34" charset="0"/>
              </a:rPr>
              <a:t>ДЭМБ-ийн “</a:t>
            </a:r>
            <a:r>
              <a:rPr lang="mn-MN" sz="8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Дэлхийн үйлчлүүлэгчийн аюулгүй байдлын үйл ажиллагааны төлөвлөгөө 2021-2030”</a:t>
            </a:r>
          </a:p>
          <a:p>
            <a:pPr marL="0" indent="0">
              <a:buNone/>
            </a:pPr>
            <a:endParaRPr lang="mn-MN" dirty="0" smtClean="0"/>
          </a:p>
          <a:p>
            <a:pPr marL="0" indent="0">
              <a:buNone/>
            </a:pPr>
            <a:endParaRPr lang="mn-MN" dirty="0" smtClean="0"/>
          </a:p>
          <a:p>
            <a:pPr marL="0" indent="0">
              <a:buNone/>
            </a:pPr>
            <a:endParaRPr lang="mn-MN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864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4000" b="1" dirty="0">
                <a:latin typeface="Arial" pitchFamily="34" charset="0"/>
                <a:cs typeface="Arial" pitchFamily="34" charset="0"/>
              </a:rPr>
              <a:t>Эх, нярайн </a:t>
            </a:r>
            <a:r>
              <a:rPr lang="mn-MN" sz="4000" b="1" dirty="0" smtClean="0">
                <a:latin typeface="Arial" pitchFamily="34" charset="0"/>
                <a:cs typeface="Arial" pitchFamily="34" charset="0"/>
              </a:rPr>
              <a:t>ТҮ-ний АБ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mn-MN" sz="7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mn-MN" sz="10400" dirty="0" smtClean="0">
                <a:latin typeface="Arial" pitchFamily="34" charset="0"/>
                <a:cs typeface="Arial" pitchFamily="34" charset="0"/>
              </a:rPr>
              <a:t>Төрөлттэй холбоотой </a:t>
            </a:r>
            <a:r>
              <a:rPr lang="mn-MN" sz="10400" b="1" dirty="0" smtClean="0">
                <a:latin typeface="Arial" pitchFamily="34" charset="0"/>
                <a:cs typeface="Arial" pitchFamily="34" charset="0"/>
              </a:rPr>
              <a:t>СЭРГИЙЛЭХ БОЛОМЖТОЙ </a:t>
            </a:r>
            <a:r>
              <a:rPr lang="mn-MN" sz="10400" dirty="0" smtClean="0">
                <a:latin typeface="Arial" pitchFamily="34" charset="0"/>
                <a:cs typeface="Arial" pitchFamily="34" charset="0"/>
              </a:rPr>
              <a:t>тохиолдлын түгээмэл шалтгаанууд:</a:t>
            </a:r>
          </a:p>
          <a:p>
            <a:r>
              <a:rPr lang="mn-MN" sz="10400" dirty="0">
                <a:latin typeface="Arial" pitchFamily="34" charset="0"/>
                <a:cs typeface="Arial" pitchFamily="34" charset="0"/>
              </a:rPr>
              <a:t>Эмтэй холбоотой</a:t>
            </a:r>
          </a:p>
          <a:p>
            <a:r>
              <a:rPr lang="mn-MN" sz="10400" dirty="0">
                <a:latin typeface="Arial" pitchFamily="34" charset="0"/>
                <a:cs typeface="Arial" pitchFamily="34" charset="0"/>
              </a:rPr>
              <a:t>Оношилгоотой холбоотой</a:t>
            </a:r>
          </a:p>
          <a:p>
            <a:r>
              <a:rPr lang="mn-MN" sz="10400" dirty="0">
                <a:latin typeface="Arial" pitchFamily="34" charset="0"/>
                <a:cs typeface="Arial" pitchFamily="34" charset="0"/>
              </a:rPr>
              <a:t>Шаардлагагүй, хор хөнөөлтэй </a:t>
            </a:r>
            <a:r>
              <a:rPr lang="mn-MN" sz="10400" dirty="0" smtClean="0">
                <a:latin typeface="Arial" pitchFamily="34" charset="0"/>
                <a:cs typeface="Arial" pitchFamily="34" charset="0"/>
              </a:rPr>
              <a:t>үйлдлүүд, хэт их интервенц / Я-яа дунд орлоготой улс орнууд/</a:t>
            </a:r>
            <a:endParaRPr lang="en-US" sz="10400" dirty="0">
              <a:latin typeface="Arial" pitchFamily="34" charset="0"/>
              <a:cs typeface="Arial" pitchFamily="34" charset="0"/>
            </a:endParaRPr>
          </a:p>
          <a:p>
            <a:r>
              <a:rPr lang="mn-MN" sz="10400" dirty="0">
                <a:latin typeface="Arial" pitchFamily="34" charset="0"/>
                <a:cs typeface="Arial" pitchFamily="34" charset="0"/>
              </a:rPr>
              <a:t>Цус сэлбэлттэй холбоотой тохиолдол</a:t>
            </a:r>
          </a:p>
          <a:p>
            <a:r>
              <a:rPr lang="mn-MN" sz="10400" dirty="0">
                <a:latin typeface="Arial" pitchFamily="34" charset="0"/>
                <a:cs typeface="Arial" pitchFamily="34" charset="0"/>
              </a:rPr>
              <a:t>Эмнэлгийн </a:t>
            </a:r>
            <a:r>
              <a:rPr lang="mn-MN" sz="10400" dirty="0" smtClean="0">
                <a:latin typeface="Arial" pitchFamily="34" charset="0"/>
                <a:cs typeface="Arial" pitchFamily="34" charset="0"/>
              </a:rPr>
              <a:t>ТҮ-тэй холбоотой халдвар, усны хангамж / Я-яа Ковидын үе/</a:t>
            </a:r>
          </a:p>
          <a:p>
            <a:r>
              <a:rPr lang="mn-MN" sz="10400" dirty="0" smtClean="0">
                <a:latin typeface="Arial" pitchFamily="34" charset="0"/>
                <a:cs typeface="Arial" pitchFamily="34" charset="0"/>
              </a:rPr>
              <a:t>ТҮ-ний хүртээмжгүй байдал/ бага орлоготой орнууд, хар арьстай африк гаралтай эмэгтэйчүүд  өндөр хөгжилтэй орны эмэгтэйчүүдтэй харьцуулахад эрсдэх магадлал 4 дахин их/</a:t>
            </a:r>
          </a:p>
          <a:p>
            <a:r>
              <a:rPr lang="mn-MN" sz="10400" dirty="0">
                <a:latin typeface="Arial" pitchFamily="34" charset="0"/>
                <a:cs typeface="Arial" pitchFamily="34" charset="0"/>
              </a:rPr>
              <a:t>Хүндэтгэлгүй харьцах, үл </a:t>
            </a:r>
            <a:r>
              <a:rPr lang="mn-MN" sz="10400" dirty="0" smtClean="0">
                <a:latin typeface="Arial" pitchFamily="34" charset="0"/>
                <a:cs typeface="Arial" pitchFamily="34" charset="0"/>
              </a:rPr>
              <a:t>тоомсорлогдох явдал</a:t>
            </a:r>
          </a:p>
          <a:p>
            <a:endParaRPr lang="mn-MN" sz="10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671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mn-MN" b="1" dirty="0">
                <a:latin typeface="Arial" pitchFamily="34" charset="0"/>
                <a:cs typeface="Arial" pitchFamily="34" charset="0"/>
              </a:rPr>
              <a:t>Э</a:t>
            </a:r>
            <a:r>
              <a:rPr lang="mn-MN" b="1" dirty="0" smtClean="0">
                <a:latin typeface="Arial" pitchFamily="34" charset="0"/>
                <a:cs typeface="Arial" pitchFamily="34" charset="0"/>
              </a:rPr>
              <a:t>х</a:t>
            </a:r>
            <a:r>
              <a:rPr lang="mn-MN" b="1" dirty="0">
                <a:latin typeface="Arial" pitchFamily="34" charset="0"/>
                <a:cs typeface="Arial" pitchFamily="34" charset="0"/>
              </a:rPr>
              <a:t>, нярайн </a:t>
            </a:r>
            <a:r>
              <a:rPr lang="mn-MN" b="1" dirty="0" smtClean="0">
                <a:latin typeface="Arial" pitchFamily="34" charset="0"/>
                <a:cs typeface="Arial" pitchFamily="34" charset="0"/>
              </a:rPr>
              <a:t>эндэгдлийг </a:t>
            </a:r>
            <a:r>
              <a:rPr lang="mn-MN" b="1" dirty="0">
                <a:latin typeface="Arial" pitchFamily="34" charset="0"/>
                <a:cs typeface="Arial" pitchFamily="34" charset="0"/>
              </a:rPr>
              <a:t>бууруулах </a:t>
            </a:r>
            <a:r>
              <a:rPr lang="mn-MN" b="1" dirty="0" smtClean="0">
                <a:latin typeface="Arial" pitchFamily="34" charset="0"/>
                <a:cs typeface="Arial" pitchFamily="34" charset="0"/>
              </a:rPr>
              <a:t> төлөвлөгөө /ДЭМБ/</a:t>
            </a:r>
            <a:r>
              <a:rPr lang="mn-MN" b="1" dirty="0"/>
              <a:t/>
            </a:r>
            <a:br>
              <a:rPr lang="mn-MN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mn-MN" sz="9600" b="1" dirty="0" smtClean="0">
                <a:latin typeface="Arial" pitchFamily="34" charset="0"/>
                <a:cs typeface="Arial" pitchFamily="34" charset="0"/>
              </a:rPr>
              <a:t>ТУСЛАМЖ, ҮЙЛЧИЛГЭЭТЭЙ ХОЛБООТОЙ </a:t>
            </a:r>
            <a:r>
              <a:rPr lang="mn-MN" sz="9600" dirty="0" smtClean="0">
                <a:latin typeface="Arial" pitchFamily="34" charset="0"/>
                <a:cs typeface="Arial" pitchFamily="34" charset="0"/>
              </a:rPr>
              <a:t> Нотолгоонд суурилсан тусламж, үйлчилгээ, хүндрэлийн менежмент, хариу үйлдэл үзүүлдэг, арга хэмжээ авдаг мэдээллийн тогтолцоо /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actionable/</a:t>
            </a:r>
            <a:r>
              <a:rPr lang="mn-MN" sz="9600" dirty="0" smtClean="0">
                <a:latin typeface="Arial" pitchFamily="34" charset="0"/>
                <a:cs typeface="Arial" pitchFamily="34" charset="0"/>
              </a:rPr>
              <a:t>-г бий болгох, өвчтөн шилжүүлэх тогтолцоог сайн хөгжүүлэх /</a:t>
            </a:r>
            <a:r>
              <a:rPr lang="en-US" sz="9600" dirty="0">
                <a:latin typeface="Arial" pitchFamily="34" charset="0"/>
                <a:cs typeface="Arial" pitchFamily="34" charset="0"/>
              </a:rPr>
              <a:t>functional/</a:t>
            </a:r>
            <a:endParaRPr lang="mn-MN" sz="9600" dirty="0">
              <a:latin typeface="Arial" pitchFamily="34" charset="0"/>
              <a:cs typeface="Arial" pitchFamily="34" charset="0"/>
            </a:endParaRPr>
          </a:p>
          <a:p>
            <a:r>
              <a:rPr lang="mn-MN" sz="9600" b="1" dirty="0" smtClean="0">
                <a:latin typeface="Arial" pitchFamily="34" charset="0"/>
                <a:cs typeface="Arial" pitchFamily="34" charset="0"/>
              </a:rPr>
              <a:t>ТААТАЙ СЭТГЭГДЭЛ , ИТГЭЛЦЭЛ ҮЛДЭЭХТЭЙ ХОЛБООТОЙ   </a:t>
            </a:r>
            <a:r>
              <a:rPr lang="mn-MN" sz="9600" dirty="0" smtClean="0">
                <a:latin typeface="Arial" pitchFamily="34" charset="0"/>
                <a:cs typeface="Arial" pitchFamily="34" charset="0"/>
              </a:rPr>
              <a:t>/сайхан харьцах , хүндэтгэх , нэр хүнд олж авах /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preservation of dignity/</a:t>
            </a:r>
            <a:r>
              <a:rPr lang="mn-MN" sz="9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mn-MN" sz="9600" dirty="0">
                <a:latin typeface="Arial" pitchFamily="34" charset="0"/>
                <a:cs typeface="Arial" pitchFamily="34" charset="0"/>
              </a:rPr>
              <a:t>Т</a:t>
            </a:r>
            <a:r>
              <a:rPr lang="mn-MN" sz="9600" dirty="0" smtClean="0">
                <a:latin typeface="Arial" pitchFamily="34" charset="0"/>
                <a:cs typeface="Arial" pitchFamily="34" charset="0"/>
              </a:rPr>
              <a:t>усламж, үйлчилгээтэй холбоотой үүссэн тохиодол нь үл итгэлцлийг бий болгож, тү-нээс татгалзах, зайлсхийх зан үйлийг бий болгодог. </a:t>
            </a:r>
            <a:endParaRPr lang="mn-MN" sz="9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mn-MN" sz="9600" dirty="0" smtClean="0">
                <a:latin typeface="Arial" pitchFamily="34" charset="0"/>
                <a:cs typeface="Arial" pitchFamily="34" charset="0"/>
              </a:rPr>
              <a:t>Туршлагатай, урам зоригтой эмнэлгийн мэргэжилтэнтэй нийлээд эдгээр нь </a:t>
            </a:r>
            <a:r>
              <a:rPr lang="mn-MN" sz="9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ҮЙЛЧЛҮҮЛЭГЧ ТӨВТЭЙ </a:t>
            </a:r>
            <a:r>
              <a:rPr lang="mn-MN" sz="9600" dirty="0" smtClean="0">
                <a:latin typeface="Arial" pitchFamily="34" charset="0"/>
                <a:cs typeface="Arial" pitchFamily="34" charset="0"/>
              </a:rPr>
              <a:t>тусламж үйлчилгээ үзүүлэх цөм хүчин зүйлс юм.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279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8012</TotalTime>
  <Words>866</Words>
  <Application>Microsoft Office PowerPoint</Application>
  <PresentationFormat>On-screen Show (4:3)</PresentationFormat>
  <Paragraphs>97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Эх, нярайн тусламж, үйлчилгээний аюулгүй байдал ДЭМБ</vt:lpstr>
      <vt:lpstr>Өнөөгийн байдал</vt:lpstr>
      <vt:lpstr>Эхийн эндэгдэл </vt:lpstr>
      <vt:lpstr>Нярайн эндэгдэл</vt:lpstr>
      <vt:lpstr>Монгол улс</vt:lpstr>
      <vt:lpstr>Эх, нярайн ТҮ-ний АБ</vt:lpstr>
      <vt:lpstr>Эх, нярайн ТҮ-ний АБ</vt:lpstr>
      <vt:lpstr>Эх, нярайн ТҮ-ний АБ</vt:lpstr>
      <vt:lpstr>Эх, нярайн эндэгдлийг бууруулах  төлөвлөгөө /ДЭМБ/ </vt:lpstr>
      <vt:lpstr>Эх, нярайн аюулгүй тусламжийн /2021-2022/ зорилтууд</vt:lpstr>
      <vt:lpstr>Нярайн ТҮ-ний чанарт  ихээр нөлөөлдөг арга хэмжээнүүд: </vt:lpstr>
      <vt:lpstr>Хүндэтгэлтэй амаржихуйн нь ТҮ-ний чанарын үзүүлэлт мөн</vt:lpstr>
      <vt:lpstr>Хүндэтгэлтэй амаржихуйн нь ТҮ-ний чанарын үзүүлэлт мөн</vt:lpstr>
      <vt:lpstr>Хүндэтгэлтэй амаржихуй  шинэ эрин, ДЭМБ-ийн 6 зөвлөмж</vt:lpstr>
      <vt:lpstr>ҮАБ-ыг сайжруулахад чиглэсэн хүчин чармайлтууд  /ДЭМБ/</vt:lpstr>
      <vt:lpstr>Гарын авлага, удирдамжууд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Үйлчлүүлэгчийн аюулгүй байдлын дэлхийн өдөр 2021</dc:title>
  <dc:creator>Boro</dc:creator>
  <cp:lastModifiedBy>Boro</cp:lastModifiedBy>
  <cp:revision>220</cp:revision>
  <cp:lastPrinted>2021-10-11T02:14:18Z</cp:lastPrinted>
  <dcterms:created xsi:type="dcterms:W3CDTF">2006-08-16T00:00:00Z</dcterms:created>
  <dcterms:modified xsi:type="dcterms:W3CDTF">2021-10-14T02:59:42Z</dcterms:modified>
</cp:coreProperties>
</file>